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e48010c3-8da0-4841-b3eb-99dc2b3c0580/" TargetMode="External"/><Relationship Id="rId13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38.png"/><Relationship Id="rId5" Type="http://schemas.openxmlformats.org/officeDocument/2006/relationships/image" Target="../media/image15.png"/><Relationship Id="rId10" Type="http://schemas.openxmlformats.org/officeDocument/2006/relationships/image" Target="../media/image37.png"/><Relationship Id="rId4" Type="http://schemas.openxmlformats.org/officeDocument/2006/relationships/image" Target="../media/image9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1499" y="626913"/>
            <a:ext cx="5336054" cy="54368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3" name="Google Shape;263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2491" y="153297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4" name="Google Shape;26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5238" y="4907879"/>
            <a:ext cx="1820412" cy="186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6" name="Google Shape;266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7553298" y="994947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69" name="Google Shape;269;p22"/>
          <p:cNvSpPr txBox="1"/>
          <p:nvPr/>
        </p:nvSpPr>
        <p:spPr>
          <a:xfrm>
            <a:off x="7553298" y="1800937"/>
            <a:ext cx="31427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OBLIKOVANJE PITANJA I PISANJE NIJEČNICA</a:t>
            </a:r>
            <a:endParaRPr sz="2400" dirty="0"/>
          </a:p>
        </p:txBody>
      </p:sp>
      <p:pic>
        <p:nvPicPr>
          <p:cNvPr id="270" name="Google Shape;27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831" y="1720067"/>
            <a:ext cx="364490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2"/>
          <p:cNvSpPr txBox="1"/>
          <p:nvPr/>
        </p:nvSpPr>
        <p:spPr>
          <a:xfrm>
            <a:off x="1449972" y="1360278"/>
            <a:ext cx="487489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Poznaješ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onu novu djevojčicu?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Zar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poznaješ onu novu djevojčicu?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strike="sngStrik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Da li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poznaješ onu novu djevojčicu?</a:t>
            </a:r>
            <a:endParaRPr sz="2400" dirty="0"/>
          </a:p>
        </p:txBody>
      </p:sp>
      <p:sp>
        <p:nvSpPr>
          <p:cNvPr id="272" name="Google Shape;272;p22"/>
          <p:cNvSpPr txBox="1"/>
          <p:nvPr/>
        </p:nvSpPr>
        <p:spPr>
          <a:xfrm>
            <a:off x="2615438" y="4704644"/>
            <a:ext cx="528406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dam     nesreća     nemilosrdan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glagol       imenica      pridjev</a:t>
            </a:r>
            <a:endParaRPr sz="2400" dirty="0"/>
          </a:p>
        </p:txBody>
      </p:sp>
      <p:sp>
        <p:nvSpPr>
          <p:cNvPr id="273" name="Google Shape;273;p22"/>
          <p:cNvSpPr txBox="1"/>
          <p:nvPr/>
        </p:nvSpPr>
        <p:spPr>
          <a:xfrm>
            <a:off x="6797192" y="2594350"/>
            <a:ext cx="456105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Zar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služe za oblikovanje pitanja.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Pitanje ne treba postavljati skupom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da 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74" name="Google Shape;274;p22"/>
          <p:cNvSpPr txBox="1"/>
          <p:nvPr/>
        </p:nvSpPr>
        <p:spPr>
          <a:xfrm>
            <a:off x="7369275" y="3856504"/>
            <a:ext cx="446129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Niječnica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nesastavljeno s glagolom, a sastavljeno s imenicama i pridjevima.</a:t>
            </a:r>
            <a:endParaRPr sz="2400" dirty="0"/>
          </a:p>
        </p:txBody>
      </p:sp>
      <p:sp>
        <p:nvSpPr>
          <p:cNvPr id="275" name="Google Shape;275;p22"/>
          <p:cNvSpPr txBox="1"/>
          <p:nvPr/>
        </p:nvSpPr>
        <p:spPr>
          <a:xfrm>
            <a:off x="1920147" y="513177"/>
            <a:ext cx="53060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Kako točno oblikovati pitanje i pisati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niječnicu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7238" y="96317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1" name="Google Shape;281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82" name="Google Shape;28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6316" y="4354710"/>
            <a:ext cx="2051311" cy="210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0" y="-261369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84" name="Google Shape;284;p23"/>
          <p:cNvSpPr txBox="1"/>
          <p:nvPr/>
        </p:nvSpPr>
        <p:spPr>
          <a:xfrm>
            <a:off x="7813624" y="1597935"/>
            <a:ext cx="3122297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85" name="Google Shape;285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7853" y="1237772"/>
            <a:ext cx="792549" cy="97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7105" y="4289211"/>
            <a:ext cx="914479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73771" y="2408071"/>
            <a:ext cx="620205" cy="76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90432" y="3622230"/>
            <a:ext cx="654000" cy="7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3"/>
          <p:cNvSpPr txBox="1"/>
          <p:nvPr/>
        </p:nvSpPr>
        <p:spPr>
          <a:xfrm>
            <a:off x="8226455" y="2463514"/>
            <a:ext cx="30996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Stavi zarez gdje je potrebno. Ima ih dva.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3"/>
          <p:cNvSpPr txBox="1"/>
          <p:nvPr/>
        </p:nvSpPr>
        <p:spPr>
          <a:xfrm>
            <a:off x="8293389" y="3659956"/>
            <a:ext cx="31018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Ispiši iz vica veznike (3), čestice (2) i usklike (2).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3"/>
          <p:cNvSpPr/>
          <p:nvPr/>
        </p:nvSpPr>
        <p:spPr>
          <a:xfrm>
            <a:off x="925271" y="963173"/>
            <a:ext cx="60960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Rudi upita Bobija koji je imao veliku maramu zavezanu preko obraza:</a:t>
            </a:r>
            <a:endParaRPr sz="2400"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Hej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zašto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zavezao tu maramu?</a:t>
            </a:r>
            <a:endParaRPr sz="2400"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Zubar mi je izvadio tri zuba!</a:t>
            </a:r>
            <a:endParaRPr sz="2400"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Jao! Tri zuba? Zar su sva tri bila pokvarena?</a:t>
            </a:r>
            <a:endParaRPr sz="2400"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Ne. Izvadio mi je jedan ali kad sam htio platiti, nije imao sitnog novca da mi vrati pa mi je izvadio još dva.</a:t>
            </a:r>
            <a:endParaRPr sz="2400" dirty="0"/>
          </a:p>
        </p:txBody>
      </p:sp>
      <p:sp>
        <p:nvSpPr>
          <p:cNvPr id="294" name="Google Shape;294;p23"/>
          <p:cNvSpPr txBox="1"/>
          <p:nvPr/>
        </p:nvSpPr>
        <p:spPr>
          <a:xfrm>
            <a:off x="1011116" y="4367842"/>
            <a:ext cx="620789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veznici: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čestice: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usklici: 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3"/>
          <p:cNvSpPr txBox="1"/>
          <p:nvPr/>
        </p:nvSpPr>
        <p:spPr>
          <a:xfrm>
            <a:off x="1695825" y="1693814"/>
            <a:ext cx="3227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3"/>
          <p:cNvSpPr txBox="1"/>
          <p:nvPr/>
        </p:nvSpPr>
        <p:spPr>
          <a:xfrm>
            <a:off x="4526480" y="2765353"/>
            <a:ext cx="3227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3"/>
          <p:cNvSpPr txBox="1"/>
          <p:nvPr/>
        </p:nvSpPr>
        <p:spPr>
          <a:xfrm>
            <a:off x="2240463" y="5469369"/>
            <a:ext cx="7138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hej</a:t>
            </a:r>
            <a:r>
              <a:rPr lang="hr-HR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3"/>
          <p:cNvSpPr txBox="1"/>
          <p:nvPr/>
        </p:nvSpPr>
        <p:spPr>
          <a:xfrm>
            <a:off x="2284386" y="4928234"/>
            <a:ext cx="6274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zar</a:t>
            </a:r>
            <a:r>
              <a:rPr lang="hr-HR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3"/>
          <p:cNvSpPr txBox="1"/>
          <p:nvPr/>
        </p:nvSpPr>
        <p:spPr>
          <a:xfrm>
            <a:off x="2954315" y="4893513"/>
            <a:ext cx="5424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3"/>
          <p:cNvSpPr txBox="1"/>
          <p:nvPr/>
        </p:nvSpPr>
        <p:spPr>
          <a:xfrm>
            <a:off x="2174288" y="4364088"/>
            <a:ext cx="22306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ali</a:t>
            </a:r>
            <a:r>
              <a:rPr lang="hr-HR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3"/>
          <p:cNvSpPr txBox="1"/>
          <p:nvPr/>
        </p:nvSpPr>
        <p:spPr>
          <a:xfrm>
            <a:off x="2756723" y="4364088"/>
            <a:ext cx="6773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r>
              <a:rPr lang="hr-HR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3"/>
          <p:cNvSpPr txBox="1"/>
          <p:nvPr/>
        </p:nvSpPr>
        <p:spPr>
          <a:xfrm>
            <a:off x="3441564" y="4354710"/>
            <a:ext cx="5424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3"/>
          <p:cNvSpPr txBox="1"/>
          <p:nvPr/>
        </p:nvSpPr>
        <p:spPr>
          <a:xfrm>
            <a:off x="2819615" y="5461802"/>
            <a:ext cx="6771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jao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9" name="Google Shape;309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10" name="Google Shape;31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62066" y="3411738"/>
            <a:ext cx="3259626" cy="334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4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12" name="Google Shape;312;p24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313" name="Google Shape;313;p24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4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24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4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7" name="Google Shape;317;p24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8" name="Google Shape;318;p24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9" name="Google Shape;319;p24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20" name="Google Shape;320;p24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21" name="Google Shape;321;p24"/>
          <p:cNvSpPr txBox="1"/>
          <p:nvPr/>
        </p:nvSpPr>
        <p:spPr>
          <a:xfrm>
            <a:off x="1791164" y="1094409"/>
            <a:ext cx="15146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kviz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Veznici, usklici, čestice 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ponovi.</a:t>
            </a:r>
            <a:endParaRPr/>
          </a:p>
        </p:txBody>
      </p:sp>
      <p:sp>
        <p:nvSpPr>
          <p:cNvPr id="322" name="Google Shape;322;p24"/>
          <p:cNvSpPr txBox="1"/>
          <p:nvPr/>
        </p:nvSpPr>
        <p:spPr>
          <a:xfrm>
            <a:off x="1743283" y="2567731"/>
            <a:ext cx="197806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nastavne jedinice i utvrdi znanje o ovim vrstama riječi.</a:t>
            </a:r>
            <a:endParaRPr/>
          </a:p>
        </p:txBody>
      </p:sp>
      <p:sp>
        <p:nvSpPr>
          <p:cNvPr id="323" name="Google Shape;323;p24"/>
          <p:cNvSpPr txBox="1"/>
          <p:nvPr/>
        </p:nvSpPr>
        <p:spPr>
          <a:xfrm>
            <a:off x="1767012" y="3912388"/>
            <a:ext cx="18520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i ponovi rješavajući kvizove.</a:t>
            </a:r>
            <a:endParaRPr/>
          </a:p>
        </p:txBody>
      </p:sp>
      <p:sp>
        <p:nvSpPr>
          <p:cNvPr id="324" name="Google Shape;324;p24"/>
          <p:cNvSpPr txBox="1"/>
          <p:nvPr/>
        </p:nvSpPr>
        <p:spPr>
          <a:xfrm>
            <a:off x="5249814" y="1139995"/>
            <a:ext cx="155782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nastavne listiće i provjeri svoje znanje.</a:t>
            </a:r>
            <a:endParaRPr/>
          </a:p>
        </p:txBody>
      </p:sp>
      <p:sp>
        <p:nvSpPr>
          <p:cNvPr id="325" name="Google Shape;325;p24"/>
          <p:cNvSpPr txBox="1"/>
          <p:nvPr/>
        </p:nvSpPr>
        <p:spPr>
          <a:xfrm>
            <a:off x="5236934" y="2567731"/>
            <a:ext cx="129089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783959" y="1170104"/>
            <a:ext cx="266362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Veznici, usklici, čestice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4371" y="797945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03718" y="2282278"/>
            <a:ext cx="2776023" cy="284889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7646961" y="2257011"/>
            <a:ext cx="363619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Veznike, usklike i čestice poveži s nepromjenjivim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vrstama riječi koje si već naučio/naučila. Koje su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vrste priloga? Što su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prijedlozi?</a:t>
            </a:r>
            <a:endParaRPr sz="2400" dirty="0"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08768">
            <a:off x="846753" y="824627"/>
            <a:ext cx="3982185" cy="5312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722" y="447425"/>
            <a:ext cx="5211909" cy="528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8836" y="54402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61351" y="3489853"/>
            <a:ext cx="3259626" cy="334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7901993" y="1034392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7383792" y="1845470"/>
            <a:ext cx="27734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istaknute riječi u bilježnicu razvrstavajući ih u tri stupca prema </a:t>
            </a:r>
            <a:r>
              <a:rPr lang="hr-HR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boji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kojom su istaknute.</a:t>
            </a:r>
            <a:endParaRPr sz="2400"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2017683" y="5895727"/>
            <a:ext cx="6807662" cy="79601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Istaknute su zelene riječi </a:t>
            </a:r>
            <a:r>
              <a:rPr lang="hr-HR" sz="2400" b="1" i="1" dirty="0">
                <a:solidFill>
                  <a:srgbClr val="66FF33"/>
                </a:solidFill>
                <a:latin typeface="Calibri"/>
                <a:ea typeface="Calibri"/>
                <a:cs typeface="Calibri"/>
                <a:sym typeface="Calibri"/>
              </a:rPr>
              <a:t>veznici</a:t>
            </a:r>
            <a:r>
              <a:rPr lang="hr-HR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plave su istaknute riječi </a:t>
            </a:r>
            <a:r>
              <a:rPr lang="hr-HR" sz="2400" b="1" i="1" dirty="0">
                <a:solidFill>
                  <a:srgbClr val="33CCFF"/>
                </a:solidFill>
                <a:latin typeface="Calibri"/>
                <a:ea typeface="Calibri"/>
                <a:cs typeface="Calibri"/>
                <a:sym typeface="Calibri"/>
              </a:rPr>
              <a:t>usklici</a:t>
            </a:r>
            <a:r>
              <a:rPr lang="hr-HR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 crvene </a:t>
            </a:r>
            <a:r>
              <a:rPr lang="hr-HR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čestice</a:t>
            </a:r>
            <a:r>
              <a:rPr lang="hr-HR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836" y="54402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0321" y="4542476"/>
            <a:ext cx="2098883" cy="215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9" name="Google Shape;129;p17"/>
          <p:cNvSpPr txBox="1"/>
          <p:nvPr/>
        </p:nvSpPr>
        <p:spPr>
          <a:xfrm>
            <a:off x="8182535" y="919297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7476565" y="2460812"/>
            <a:ext cx="1411941" cy="43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8126725" y="1669189"/>
            <a:ext cx="17134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VEZNICI</a:t>
            </a:r>
            <a:endParaRPr sz="2400" dirty="0"/>
          </a:p>
        </p:txBody>
      </p:sp>
      <p:sp>
        <p:nvSpPr>
          <p:cNvPr id="133" name="Google Shape;133;p17"/>
          <p:cNvSpPr txBox="1"/>
          <p:nvPr/>
        </p:nvSpPr>
        <p:spPr>
          <a:xfrm>
            <a:off x="1310393" y="578853"/>
            <a:ext cx="57354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mogu povezivati veznici?</a:t>
            </a:r>
            <a:endParaRPr sz="2400"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553357" y="1552717"/>
            <a:ext cx="42541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Posudi mi bilježnicu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udžbenik.</a:t>
            </a:r>
            <a:endParaRPr sz="2400" dirty="0"/>
          </a:p>
        </p:txBody>
      </p:sp>
      <p:sp>
        <p:nvSpPr>
          <p:cNvPr id="135" name="Google Shape;135;p17"/>
          <p:cNvSpPr txBox="1"/>
          <p:nvPr/>
        </p:nvSpPr>
        <p:spPr>
          <a:xfrm>
            <a:off x="4078291" y="2081507"/>
            <a:ext cx="19767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dvije riječi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542030" y="2682617"/>
            <a:ext cx="50328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Uzmi prvo stvari 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onda sladoled.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4111907" y="3282613"/>
            <a:ext cx="23581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dva skupa riječi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553357" y="3989167"/>
            <a:ext cx="53228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mislim tako,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 sad ljuta na tebe.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4161437" y="4474238"/>
            <a:ext cx="22591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dvije rečenice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7172444" y="1999814"/>
            <a:ext cx="331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Nepromjenjive riječi koje povezuju riječi, skupove riječi ili rečenice.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7222481" y="3200092"/>
            <a:ext cx="331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Najčešći su veznici: a, ali, nego, no, već, i, pa, te, ni, niti, ako, jer, ili.</a:t>
            </a:r>
            <a:endParaRPr sz="2400" dirty="0"/>
          </a:p>
        </p:txBody>
      </p:sp>
      <p:pic>
        <p:nvPicPr>
          <p:cNvPr id="142" name="Google Shape;142;p17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66424" y="1982482"/>
            <a:ext cx="1307219" cy="56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5900" y="3063491"/>
            <a:ext cx="1427743" cy="61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5899" y="4340078"/>
            <a:ext cx="1427743" cy="619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542030" y="5370050"/>
            <a:ext cx="8521658" cy="99885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bilježnicu zapiši svoje primjere u kojima ćeš s pomoću veznika povezati dvije riječi, dva skupa riječi i dvije rečenice.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8183" y="978667"/>
            <a:ext cx="4900417" cy="47467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56648" y="4765919"/>
            <a:ext cx="1743057" cy="178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9029464" y="994947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9065062" y="1637792"/>
            <a:ext cx="13581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USKLICI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1739232" y="514288"/>
            <a:ext cx="63386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Koje značenje imaju istaknuti usklici? 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250793" y="1469637"/>
            <a:ext cx="20649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Hej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Marko! </a:t>
            </a:r>
            <a:endParaRPr sz="2400"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231464" y="1911756"/>
            <a:ext cx="26537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Joj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Zaboravio sam. </a:t>
            </a:r>
            <a:endParaRPr sz="2400"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139397" y="2371708"/>
            <a:ext cx="43081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Oho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ti misliš da sam zaboravan.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219776" y="2857920"/>
            <a:ext cx="39934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Hajde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častim te sladoledom! </a:t>
            </a:r>
            <a:endParaRPr sz="2400" dirty="0"/>
          </a:p>
        </p:txBody>
      </p:sp>
      <p:sp>
        <p:nvSpPr>
          <p:cNvPr id="163" name="Google Shape;163;p18"/>
          <p:cNvSpPr/>
          <p:nvPr/>
        </p:nvSpPr>
        <p:spPr>
          <a:xfrm>
            <a:off x="4222827" y="1611173"/>
            <a:ext cx="685708" cy="1191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4254940" y="2038305"/>
            <a:ext cx="685708" cy="1191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4274295" y="2511835"/>
            <a:ext cx="685708" cy="1191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4384883" y="3022296"/>
            <a:ext cx="685708" cy="1191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4810963" y="1400262"/>
            <a:ext cx="32350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oslovljavanje, doziv</a:t>
            </a:r>
            <a:endParaRPr sz="2400" dirty="0"/>
          </a:p>
        </p:txBody>
      </p:sp>
      <p:sp>
        <p:nvSpPr>
          <p:cNvPr id="168" name="Google Shape;168;p18"/>
          <p:cNvSpPr txBox="1"/>
          <p:nvPr/>
        </p:nvSpPr>
        <p:spPr>
          <a:xfrm>
            <a:off x="5073274" y="1857492"/>
            <a:ext cx="25111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osjećaj nelagode</a:t>
            </a:r>
            <a:endParaRPr sz="2400" dirty="0"/>
          </a:p>
        </p:txBody>
      </p:sp>
      <p:sp>
        <p:nvSpPr>
          <p:cNvPr id="169" name="Google Shape;169;p18"/>
          <p:cNvSpPr txBox="1"/>
          <p:nvPr/>
        </p:nvSpPr>
        <p:spPr>
          <a:xfrm>
            <a:off x="5222630" y="2230189"/>
            <a:ext cx="1723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iznenađenje</a:t>
            </a:r>
            <a:endParaRPr sz="2400" dirty="0"/>
          </a:p>
        </p:txBody>
      </p:sp>
      <p:sp>
        <p:nvSpPr>
          <p:cNvPr id="170" name="Google Shape;170;p18"/>
          <p:cNvSpPr txBox="1"/>
          <p:nvPr/>
        </p:nvSpPr>
        <p:spPr>
          <a:xfrm>
            <a:off x="5242286" y="2777638"/>
            <a:ext cx="8568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poziv</a:t>
            </a:r>
            <a:endParaRPr sz="2400" dirty="0"/>
          </a:p>
        </p:txBody>
      </p:sp>
      <p:pic>
        <p:nvPicPr>
          <p:cNvPr id="171" name="Google Shape;171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45298" y="4114690"/>
            <a:ext cx="4217279" cy="164779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401398" y="3488688"/>
            <a:ext cx="62636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Kojim riječima biste oponašali zvuk telefona, sata ili glasanje kokoši?</a:t>
            </a:r>
            <a:endParaRPr sz="2400" dirty="0"/>
          </a:p>
        </p:txBody>
      </p:sp>
      <p:sp>
        <p:nvSpPr>
          <p:cNvPr id="173" name="Google Shape;173;p18"/>
          <p:cNvSpPr txBox="1"/>
          <p:nvPr/>
        </p:nvSpPr>
        <p:spPr>
          <a:xfrm>
            <a:off x="1558321" y="5526104"/>
            <a:ext cx="11801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zvrrrrrr</a:t>
            </a:r>
            <a:endParaRPr sz="24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2896464" y="5526104"/>
            <a:ext cx="10969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tik-tak</a:t>
            </a:r>
            <a:endParaRPr sz="2400" dirty="0"/>
          </a:p>
        </p:txBody>
      </p:sp>
      <p:sp>
        <p:nvSpPr>
          <p:cNvPr id="175" name="Google Shape;175;p18"/>
          <p:cNvSpPr txBox="1"/>
          <p:nvPr/>
        </p:nvSpPr>
        <p:spPr>
          <a:xfrm>
            <a:off x="4175816" y="5539446"/>
            <a:ext cx="2526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ko-ko-kokodaa</a:t>
            </a:r>
            <a:endParaRPr sz="24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7938174" y="2263301"/>
            <a:ext cx="352232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Nepromjenjive riječi koje izriču doziv i različite osjećaje ili oponašaju zvukove koji nas okružuju. </a:t>
            </a:r>
            <a:endParaRPr sz="2400" dirty="0"/>
          </a:p>
        </p:txBody>
      </p:sp>
      <p:sp>
        <p:nvSpPr>
          <p:cNvPr id="177" name="Google Shape;177;p18"/>
          <p:cNvSpPr txBox="1"/>
          <p:nvPr/>
        </p:nvSpPr>
        <p:spPr>
          <a:xfrm>
            <a:off x="8437502" y="3764318"/>
            <a:ext cx="32527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Onomatopejski usklicima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oponašamo različite zvukove.</a:t>
            </a:r>
            <a:endParaRPr sz="2400" dirty="0"/>
          </a:p>
        </p:txBody>
      </p:sp>
      <p:pic>
        <p:nvPicPr>
          <p:cNvPr id="178" name="Google Shape;178;p18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35775">
            <a:off x="6549550" y="4729269"/>
            <a:ext cx="1929831" cy="1036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4056" y="778908"/>
            <a:ext cx="5162307" cy="4756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3580" y="4633769"/>
            <a:ext cx="2094384" cy="214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7" name="Google Shape;187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8590789" y="886582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1202387" y="568516"/>
            <a:ext cx="6405118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početnu rečenicu. Promotri i usporedi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se preoblikovala uporabom čestica?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1463913" y="1457482"/>
            <a:ext cx="40282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Kupila sam karte za koncert</a:t>
            </a:r>
            <a:r>
              <a:rPr lang="hr-HR" sz="2400" b="1" i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92" name="Google Shape;192;p19"/>
          <p:cNvSpPr txBox="1"/>
          <p:nvPr/>
        </p:nvSpPr>
        <p:spPr>
          <a:xfrm>
            <a:off x="555389" y="2110307"/>
            <a:ext cx="28822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Zar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kupila karte?</a:t>
            </a:r>
            <a:endParaRPr sz="2400" dirty="0"/>
          </a:p>
        </p:txBody>
      </p:sp>
      <p:sp>
        <p:nvSpPr>
          <p:cNvPr id="193" name="Google Shape;193;p19"/>
          <p:cNvSpPr txBox="1"/>
          <p:nvPr/>
        </p:nvSpPr>
        <p:spPr>
          <a:xfrm>
            <a:off x="553313" y="2636788"/>
            <a:ext cx="31269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kupila karte?</a:t>
            </a:r>
            <a:endParaRPr sz="2400" dirty="0"/>
          </a:p>
        </p:txBody>
      </p:sp>
      <p:sp>
        <p:nvSpPr>
          <p:cNvPr id="194" name="Google Shape;194;p19"/>
          <p:cNvSpPr txBox="1"/>
          <p:nvPr/>
        </p:nvSpPr>
        <p:spPr>
          <a:xfrm>
            <a:off x="553313" y="3300783"/>
            <a:ext cx="2801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kupila sam karte.</a:t>
            </a:r>
            <a:endParaRPr sz="2400" dirty="0"/>
          </a:p>
        </p:txBody>
      </p:sp>
      <p:sp>
        <p:nvSpPr>
          <p:cNvPr id="195" name="Google Shape;195;p19"/>
          <p:cNvSpPr txBox="1"/>
          <p:nvPr/>
        </p:nvSpPr>
        <p:spPr>
          <a:xfrm>
            <a:off x="605164" y="3843582"/>
            <a:ext cx="24178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nisam kupila.</a:t>
            </a:r>
            <a:endParaRPr sz="2400" dirty="0"/>
          </a:p>
        </p:txBody>
      </p:sp>
      <p:sp>
        <p:nvSpPr>
          <p:cNvPr id="196" name="Google Shape;196;p19"/>
          <p:cNvSpPr txBox="1"/>
          <p:nvPr/>
        </p:nvSpPr>
        <p:spPr>
          <a:xfrm>
            <a:off x="590981" y="4494821"/>
            <a:ext cx="23523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Baš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neću kupiti!</a:t>
            </a:r>
            <a:endParaRPr sz="2400" dirty="0"/>
          </a:p>
        </p:txBody>
      </p:sp>
      <p:pic>
        <p:nvPicPr>
          <p:cNvPr id="197" name="Google Shape;197;p19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48002" y="2477337"/>
            <a:ext cx="1001227" cy="46360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9"/>
          <p:cNvSpPr txBox="1"/>
          <p:nvPr/>
        </p:nvSpPr>
        <p:spPr>
          <a:xfrm>
            <a:off x="4399950" y="2369379"/>
            <a:ext cx="14989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pitanje</a:t>
            </a:r>
            <a:endParaRPr sz="2400" dirty="0"/>
          </a:p>
        </p:txBody>
      </p:sp>
      <p:pic>
        <p:nvPicPr>
          <p:cNvPr id="199" name="Google Shape;199;p19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55408" y="3262792"/>
            <a:ext cx="886214" cy="47609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9"/>
          <p:cNvSpPr txBox="1"/>
          <p:nvPr/>
        </p:nvSpPr>
        <p:spPr>
          <a:xfrm>
            <a:off x="4384855" y="3260998"/>
            <a:ext cx="17965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potvrđivanje</a:t>
            </a:r>
            <a:endParaRPr sz="2400" dirty="0"/>
          </a:p>
        </p:txBody>
      </p:sp>
      <p:pic>
        <p:nvPicPr>
          <p:cNvPr id="201" name="Google Shape;201;p19" descr="Transparent Orange Arrow Icon Png - Arrow Increasing In Size, Png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646812">
            <a:off x="3290173" y="4056484"/>
            <a:ext cx="949620" cy="51015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9"/>
          <p:cNvSpPr txBox="1"/>
          <p:nvPr/>
        </p:nvSpPr>
        <p:spPr>
          <a:xfrm>
            <a:off x="4374114" y="3994650"/>
            <a:ext cx="16250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nijekanje</a:t>
            </a:r>
            <a:endParaRPr sz="2400" dirty="0"/>
          </a:p>
        </p:txBody>
      </p:sp>
      <p:pic>
        <p:nvPicPr>
          <p:cNvPr id="203" name="Google Shape;203;p19" descr="Transparent Orange Arrow Icon Png - Arrow Increasing In Size, Png ..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51140">
            <a:off x="3180258" y="4728595"/>
            <a:ext cx="1030612" cy="55366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 txBox="1"/>
          <p:nvPr/>
        </p:nvSpPr>
        <p:spPr>
          <a:xfrm>
            <a:off x="4042370" y="4633769"/>
            <a:ext cx="23098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stajalište -nezadovoljstvo</a:t>
            </a:r>
            <a:endParaRPr sz="2400" dirty="0"/>
          </a:p>
        </p:txBody>
      </p:sp>
      <p:sp>
        <p:nvSpPr>
          <p:cNvPr id="205" name="Google Shape;205;p19"/>
          <p:cNvSpPr txBox="1"/>
          <p:nvPr/>
        </p:nvSpPr>
        <p:spPr>
          <a:xfrm>
            <a:off x="8590789" y="1761335"/>
            <a:ext cx="17593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ČESTICE</a:t>
            </a:r>
            <a:endParaRPr sz="2400" dirty="0"/>
          </a:p>
        </p:txBody>
      </p:sp>
      <p:sp>
        <p:nvSpPr>
          <p:cNvPr id="206" name="Google Shape;206;p19"/>
          <p:cNvSpPr txBox="1"/>
          <p:nvPr/>
        </p:nvSpPr>
        <p:spPr>
          <a:xfrm>
            <a:off x="7300874" y="2217348"/>
            <a:ext cx="386588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Nepromjenjive riječi koje služe za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oblikovanje pitanja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(zar, li),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nijekanje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(ne),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potvrđivanje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(da) i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izricanje stajališta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(evo, eno, baš, neka, bar).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9093" y="474005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2" name="Google Shape;212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3" name="Google Shape;21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7161" y="3865505"/>
            <a:ext cx="2085721" cy="214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5" name="Google Shape;215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8869819" y="963867"/>
            <a:ext cx="2176944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18" name="Google Shape;218;p20"/>
          <p:cNvSpPr txBox="1"/>
          <p:nvPr/>
        </p:nvSpPr>
        <p:spPr>
          <a:xfrm>
            <a:off x="1463790" y="572074"/>
            <a:ext cx="536826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Jedna nepromjenjiva riječ može biti različite vrste. Odredi vrstu.</a:t>
            </a:r>
            <a:endParaRPr sz="2400" dirty="0"/>
          </a:p>
        </p:txBody>
      </p:sp>
      <p:sp>
        <p:nvSpPr>
          <p:cNvPr id="219" name="Google Shape;219;p20"/>
          <p:cNvSpPr txBox="1"/>
          <p:nvPr/>
        </p:nvSpPr>
        <p:spPr>
          <a:xfrm>
            <a:off x="154344" y="2075804"/>
            <a:ext cx="42506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Nisi došao,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već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poslao poruku.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0"/>
          <p:cNvSpPr txBox="1"/>
          <p:nvPr/>
        </p:nvSpPr>
        <p:spPr>
          <a:xfrm>
            <a:off x="4532447" y="2121364"/>
            <a:ext cx="19260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Već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došao.</a:t>
            </a:r>
            <a:endParaRPr sz="2400" dirty="0"/>
          </a:p>
        </p:txBody>
      </p:sp>
      <p:sp>
        <p:nvSpPr>
          <p:cNvPr id="221" name="Google Shape;221;p20"/>
          <p:cNvSpPr txBox="1"/>
          <p:nvPr/>
        </p:nvSpPr>
        <p:spPr>
          <a:xfrm>
            <a:off x="154344" y="3356480"/>
            <a:ext cx="34878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to si odlično napravio!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4157505" y="3382482"/>
            <a:ext cx="23478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Alat je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ormaru. </a:t>
            </a:r>
            <a:endParaRPr sz="2400" dirty="0"/>
          </a:p>
        </p:txBody>
      </p:sp>
      <p:sp>
        <p:nvSpPr>
          <p:cNvPr id="223" name="Google Shape;223;p20"/>
          <p:cNvSpPr txBox="1"/>
          <p:nvPr/>
        </p:nvSpPr>
        <p:spPr>
          <a:xfrm>
            <a:off x="153148" y="4492589"/>
            <a:ext cx="38697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posudit ću ti bilježnicu.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0"/>
          <p:cNvSpPr txBox="1"/>
          <p:nvPr/>
        </p:nvSpPr>
        <p:spPr>
          <a:xfrm>
            <a:off x="4022860" y="4510482"/>
            <a:ext cx="44970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Pitao si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posudim bilježnicu.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1392009" y="4948962"/>
            <a:ext cx="13919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čestica</a:t>
            </a:r>
            <a:endParaRPr sz="2400" dirty="0"/>
          </a:p>
        </p:txBody>
      </p:sp>
      <p:sp>
        <p:nvSpPr>
          <p:cNvPr id="226" name="Google Shape;226;p20"/>
          <p:cNvSpPr txBox="1"/>
          <p:nvPr/>
        </p:nvSpPr>
        <p:spPr>
          <a:xfrm>
            <a:off x="4763864" y="2597648"/>
            <a:ext cx="10662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prilog</a:t>
            </a:r>
            <a:endParaRPr sz="2400" dirty="0"/>
          </a:p>
        </p:txBody>
      </p:sp>
      <p:sp>
        <p:nvSpPr>
          <p:cNvPr id="227" name="Google Shape;227;p20"/>
          <p:cNvSpPr txBox="1"/>
          <p:nvPr/>
        </p:nvSpPr>
        <p:spPr>
          <a:xfrm>
            <a:off x="4606295" y="3844944"/>
            <a:ext cx="14502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prijedlog</a:t>
            </a:r>
            <a:endParaRPr sz="2400" dirty="0"/>
          </a:p>
        </p:txBody>
      </p:sp>
      <p:sp>
        <p:nvSpPr>
          <p:cNvPr id="228" name="Google Shape;228;p20"/>
          <p:cNvSpPr txBox="1"/>
          <p:nvPr/>
        </p:nvSpPr>
        <p:spPr>
          <a:xfrm>
            <a:off x="4809311" y="4900225"/>
            <a:ext cx="10989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veznik</a:t>
            </a:r>
            <a:endParaRPr sz="2400" dirty="0"/>
          </a:p>
        </p:txBody>
      </p:sp>
      <p:sp>
        <p:nvSpPr>
          <p:cNvPr id="229" name="Google Shape;229;p20"/>
          <p:cNvSpPr txBox="1"/>
          <p:nvPr/>
        </p:nvSpPr>
        <p:spPr>
          <a:xfrm>
            <a:off x="1487585" y="3717720"/>
            <a:ext cx="10323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usklik</a:t>
            </a:r>
            <a:endParaRPr sz="2400" dirty="0"/>
          </a:p>
        </p:txBody>
      </p:sp>
      <p:sp>
        <p:nvSpPr>
          <p:cNvPr id="230" name="Google Shape;230;p20"/>
          <p:cNvSpPr txBox="1"/>
          <p:nvPr/>
        </p:nvSpPr>
        <p:spPr>
          <a:xfrm>
            <a:off x="1539092" y="2561248"/>
            <a:ext cx="10423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veznik</a:t>
            </a:r>
            <a:endParaRPr sz="2400" dirty="0"/>
          </a:p>
        </p:txBody>
      </p:sp>
      <p:sp>
        <p:nvSpPr>
          <p:cNvPr id="231" name="Google Shape;231;p20"/>
          <p:cNvSpPr txBox="1"/>
          <p:nvPr/>
        </p:nvSpPr>
        <p:spPr>
          <a:xfrm>
            <a:off x="7699304" y="1793509"/>
            <a:ext cx="35113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RAZLIKOVANJE VRSTA RIJEČI</a:t>
            </a:r>
            <a:endParaRPr sz="2400" dirty="0"/>
          </a:p>
        </p:txBody>
      </p:sp>
      <p:sp>
        <p:nvSpPr>
          <p:cNvPr id="232" name="Google Shape;232;p20"/>
          <p:cNvSpPr txBox="1"/>
          <p:nvPr/>
        </p:nvSpPr>
        <p:spPr>
          <a:xfrm>
            <a:off x="7751595" y="2619132"/>
            <a:ext cx="36073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 promatrati njezin položaj u rečenici te uz koju riječ stoji.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7822" y="432826"/>
            <a:ext cx="5379007" cy="523659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8" name="Google Shape;238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9" name="Google Shape;23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6167" y="4481880"/>
            <a:ext cx="2315344" cy="237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1" name="Google Shape;241;p21"/>
          <p:cNvSpPr txBox="1"/>
          <p:nvPr/>
        </p:nvSpPr>
        <p:spPr>
          <a:xfrm>
            <a:off x="7412069" y="739695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42" name="Google Shape;242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8240762" y="1524928"/>
            <a:ext cx="24101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PISANJE ZAREZA</a:t>
            </a:r>
            <a:endParaRPr sz="2400" dirty="0"/>
          </a:p>
        </p:txBody>
      </p:sp>
      <p:sp>
        <p:nvSpPr>
          <p:cNvPr id="245" name="Google Shape;245;p21"/>
          <p:cNvSpPr txBox="1"/>
          <p:nvPr/>
        </p:nvSpPr>
        <p:spPr>
          <a:xfrm>
            <a:off x="1669012" y="847380"/>
            <a:ext cx="51044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 i zaključi kada pišemo zarez.</a:t>
            </a:r>
            <a:endParaRPr sz="2400" dirty="0"/>
          </a:p>
        </p:txBody>
      </p:sp>
      <p:sp>
        <p:nvSpPr>
          <p:cNvPr id="246" name="Google Shape;246;p21"/>
          <p:cNvSpPr txBox="1"/>
          <p:nvPr/>
        </p:nvSpPr>
        <p:spPr>
          <a:xfrm>
            <a:off x="127360" y="1782299"/>
            <a:ext cx="49062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Sinoć sam dugo učio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nisam naučio.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1"/>
          <p:cNvSpPr txBox="1"/>
          <p:nvPr/>
        </p:nvSpPr>
        <p:spPr>
          <a:xfrm>
            <a:off x="89617" y="2384986"/>
            <a:ext cx="49440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Mislio sam ti vratiti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ali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 zaboravio. </a:t>
            </a:r>
            <a:endParaRPr sz="2400" dirty="0"/>
          </a:p>
        </p:txBody>
      </p:sp>
      <p:sp>
        <p:nvSpPr>
          <p:cNvPr id="248" name="Google Shape;248;p21"/>
          <p:cNvSpPr txBox="1"/>
          <p:nvPr/>
        </p:nvSpPr>
        <p:spPr>
          <a:xfrm>
            <a:off x="127360" y="3240432"/>
            <a:ext cx="42775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Hajde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častim te sladoledom!</a:t>
            </a:r>
            <a:endParaRPr sz="2400" dirty="0"/>
          </a:p>
        </p:txBody>
      </p:sp>
      <p:sp>
        <p:nvSpPr>
          <p:cNvPr id="249" name="Google Shape;249;p21"/>
          <p:cNvSpPr txBox="1"/>
          <p:nvPr/>
        </p:nvSpPr>
        <p:spPr>
          <a:xfrm>
            <a:off x="89617" y="3772284"/>
            <a:ext cx="35378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si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joj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tako zanimljiva!</a:t>
            </a:r>
            <a:endParaRPr sz="2400" dirty="0"/>
          </a:p>
        </p:txBody>
      </p:sp>
      <p:sp>
        <p:nvSpPr>
          <p:cNvPr id="250" name="Google Shape;250;p21"/>
          <p:cNvSpPr txBox="1"/>
          <p:nvPr/>
        </p:nvSpPr>
        <p:spPr>
          <a:xfrm>
            <a:off x="130021" y="4254873"/>
            <a:ext cx="33078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Ništa ne stignem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 err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ajoj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dirty="0"/>
          </a:p>
        </p:txBody>
      </p:sp>
      <p:sp>
        <p:nvSpPr>
          <p:cNvPr id="251" name="Google Shape;251;p21"/>
          <p:cNvSpPr txBox="1"/>
          <p:nvPr/>
        </p:nvSpPr>
        <p:spPr>
          <a:xfrm>
            <a:off x="127360" y="4786725"/>
            <a:ext cx="39571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Hajde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Častim te sladoledom.</a:t>
            </a:r>
            <a:endParaRPr sz="2400" dirty="0"/>
          </a:p>
        </p:txBody>
      </p:sp>
      <p:pic>
        <p:nvPicPr>
          <p:cNvPr id="252" name="Google Shape;252;p21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864541">
            <a:off x="4399421" y="2904942"/>
            <a:ext cx="1072498" cy="53590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1"/>
          <p:cNvSpPr txBox="1"/>
          <p:nvPr/>
        </p:nvSpPr>
        <p:spPr>
          <a:xfrm>
            <a:off x="5531221" y="3024111"/>
            <a:ext cx="11978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veznici</a:t>
            </a:r>
            <a:endParaRPr sz="2400" dirty="0"/>
          </a:p>
        </p:txBody>
      </p:sp>
      <p:pic>
        <p:nvPicPr>
          <p:cNvPr id="254" name="Google Shape;254;p21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716438">
            <a:off x="4300229" y="4536656"/>
            <a:ext cx="1325209" cy="63948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1"/>
          <p:cNvSpPr txBox="1"/>
          <p:nvPr/>
        </p:nvSpPr>
        <p:spPr>
          <a:xfrm>
            <a:off x="5687675" y="4947392"/>
            <a:ext cx="11245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usklici</a:t>
            </a:r>
            <a:endParaRPr sz="2400" dirty="0"/>
          </a:p>
        </p:txBody>
      </p:sp>
      <p:sp>
        <p:nvSpPr>
          <p:cNvPr id="256" name="Google Shape;256;p21"/>
          <p:cNvSpPr txBox="1"/>
          <p:nvPr/>
        </p:nvSpPr>
        <p:spPr>
          <a:xfrm>
            <a:off x="7372960" y="2017642"/>
            <a:ext cx="39678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Ispred </a:t>
            </a:r>
            <a:r>
              <a:rPr lang="hr-HR" sz="2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veznika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nego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već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piše se zarez.</a:t>
            </a:r>
            <a:endParaRPr sz="2400" dirty="0"/>
          </a:p>
        </p:txBody>
      </p:sp>
      <p:sp>
        <p:nvSpPr>
          <p:cNvPr id="257" name="Google Shape;257;p21"/>
          <p:cNvSpPr txBox="1"/>
          <p:nvPr/>
        </p:nvSpPr>
        <p:spPr>
          <a:xfrm>
            <a:off x="7412069" y="2839167"/>
            <a:ext cx="395113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Usklici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samostalne riječi i od ostatka se rečenice odvajaju zarezom. Kad je usklik samostalna rečenica, iza njega se piše uskličnik.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725</Words>
  <Application>Microsoft Office PowerPoint</Application>
  <PresentationFormat>Široki zaslon</PresentationFormat>
  <Paragraphs>122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2020-09-09T18:44:34Z</dcterms:modified>
</cp:coreProperties>
</file>